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62" r:id="rId4"/>
    <p:sldId id="259" r:id="rId5"/>
    <p:sldId id="257" r:id="rId6"/>
    <p:sldId id="263" r:id="rId7"/>
    <p:sldId id="276" r:id="rId8"/>
    <p:sldId id="277" r:id="rId9"/>
    <p:sldId id="278" r:id="rId10"/>
    <p:sldId id="270" r:id="rId11"/>
    <p:sldId id="284" r:id="rId12"/>
    <p:sldId id="265" r:id="rId13"/>
    <p:sldId id="285" r:id="rId14"/>
    <p:sldId id="286" r:id="rId15"/>
    <p:sldId id="281" r:id="rId16"/>
    <p:sldId id="282" r:id="rId17"/>
    <p:sldId id="280" r:id="rId18"/>
    <p:sldId id="283" r:id="rId19"/>
    <p:sldId id="275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FD0FAC-F587-45DC-B329-272DB609DF7B}">
          <p14:sldIdLst>
            <p14:sldId id="256"/>
            <p14:sldId id="274"/>
            <p14:sldId id="262"/>
            <p14:sldId id="259"/>
            <p14:sldId id="257"/>
            <p14:sldId id="263"/>
            <p14:sldId id="276"/>
            <p14:sldId id="277"/>
            <p14:sldId id="278"/>
            <p14:sldId id="270"/>
            <p14:sldId id="284"/>
            <p14:sldId id="265"/>
            <p14:sldId id="285"/>
            <p14:sldId id="286"/>
            <p14:sldId id="281"/>
            <p14:sldId id="282"/>
            <p14:sldId id="280"/>
            <p14:sldId id="283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F10"/>
    <a:srgbClr val="008600"/>
    <a:srgbClr val="424A18"/>
    <a:srgbClr val="CC3300"/>
    <a:srgbClr val="00B400"/>
    <a:srgbClr val="FF0000"/>
    <a:srgbClr val="B6C08A"/>
    <a:srgbClr val="E1E5CF"/>
    <a:srgbClr val="A50021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6" d="100"/>
          <a:sy n="86" d="100"/>
        </p:scale>
        <p:origin x="562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03E7-4CE5-473B-A630-23605F0CE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BABC-D651-462E-A471-2FE4CF457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F3AC3-0113-4495-9138-A2A139AD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64F58-70B0-4C54-9EFC-3E0CBA2E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DBFE2-23FC-407E-B486-B849DB09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60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8CAB-D8A3-481D-8F4E-EB13DBD7B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64D76-461D-4E40-9D8E-8B3F86C83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AF21B-41B9-4760-A884-B2C91AD8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ADC27-88D2-4041-A82B-587F7382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7FAB7-A244-4829-9B74-6C901A74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3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DE376-B8ED-4350-A3D1-1FF7A310F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CB7BA-2C08-48CF-869F-3FF8E9EDD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4726-8351-4C44-9540-15FD608C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2C58A-7794-4CBF-B9C5-A9BBA941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68797-C59D-404F-BB8D-53A8BB04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7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8E6C-9710-4F33-A993-ACC6802F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6E92C-EEFB-442C-B343-1F460048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B7BB-7DFF-4555-A9E7-92996A6A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793E4-29A8-4410-A5FB-08FE8B4F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FB73D-B406-4182-B8CC-A767B5E5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BB8B-FAD4-46A7-8CE4-E74CF4E1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CB8F6-865C-48BA-A814-C82968F43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FC4D6-DBB4-4425-836A-492F151D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BCAFD-2D37-4641-8331-88CE7065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ECDC3-3F0E-4BC9-BF79-9A34C2F5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35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922A-C071-4B71-BD2D-3EB6CFD8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1F654-FB64-49B2-B39B-A49491BCD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517FD-9582-476E-984E-5D4A9B4E4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1044D-6F87-4BCA-99CF-46195C8A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242CE-C481-481D-9626-C35F3801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2EFFB-0304-4F19-A122-42C438C9C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3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605C-2C04-42DF-A558-43F55F500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D07F9-DA5D-4F60-98C6-316BC7DE1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F9AF1-BE32-4799-B19C-E9A21EF5B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9B19DB-D1DE-47C8-97C0-24F40356F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FD13E-CC9D-416A-ACFC-0FBD00609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2B3D5-E05B-4C22-BC46-AB2C7ABA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8C7F63-6B72-42D2-87A5-B705150D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B667F-36C2-4F02-BF5B-5C2C73A6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2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1234-023A-434B-A738-59EE335E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FB82C-BD2A-4895-83F2-738ED8E5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0B519-7558-4AFA-B2BF-12A9630AA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22832-37CF-40A9-917F-8E519F0E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3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B596D-8374-417F-9AC6-F06DE3D9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C543D-DAF7-4B59-8F20-8136FE3C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F91F5-90DF-4C8D-846C-4613B077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65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E10A-308E-46CC-91E1-AD8B24AB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9B09-281D-4154-A080-4C1FE76B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8EDBC-8335-49FB-BDBB-A42F88584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03769-1C85-4502-AE3A-EC15B864F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DC862-0385-4F2B-9D11-EF4F3971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5EB3B-C40D-40BB-99A9-43F7875C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6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E47D-B21C-4A8F-895F-7D2B8CF8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10943E-2CE2-4FD3-95A9-3480E0464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651BF-B792-4689-8625-0419428C5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2C61D-8353-49F5-B464-45FEF4B0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B1E2C-34A6-429B-AA52-552CF2A8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D327B-0DAF-404A-BBBE-127D84AC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6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777EC-5329-422D-832D-BF2CAE66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74239-A444-4804-BFE1-D8B47FB96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5D2E2-A83A-4538-9E85-0D65359E8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27AD-90BC-465E-8BC5-3D0110F940C0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9D89B-4B76-427B-8D48-D60B35A2F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89A41-7645-4399-A0CC-919796CE5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12767-DF9A-4265-B035-F1EB84E9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1E6632-4F9E-4D7C-B6F5-16CF212C4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8" y="0"/>
            <a:ext cx="883061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BBC95-2494-49CB-BBC2-C1A597FAD663}"/>
              </a:ext>
            </a:extLst>
          </p:cNvPr>
          <p:cNvSpPr txBox="1"/>
          <p:nvPr/>
        </p:nvSpPr>
        <p:spPr>
          <a:xfrm>
            <a:off x="8825781" y="2218194"/>
            <a:ext cx="23993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C33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 3</a:t>
            </a:r>
          </a:p>
          <a:p>
            <a:pPr algn="ctr"/>
            <a:endParaRPr lang="en-US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Julio Garcia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Philip Wahl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Jonas Mendoza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Nick Sheldon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Shayli Elrod</a:t>
            </a:r>
          </a:p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Hengrui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870072-F73B-4059-AB5F-1F38CD118CED}"/>
              </a:ext>
            </a:extLst>
          </p:cNvPr>
          <p:cNvSpPr txBox="1"/>
          <p:nvPr/>
        </p:nvSpPr>
        <p:spPr>
          <a:xfrm>
            <a:off x="7717072" y="547308"/>
            <a:ext cx="46167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oboto Black" pitchFamily="2" charset="0"/>
                <a:ea typeface="Roboto Black" pitchFamily="2" charset="0"/>
              </a:rPr>
              <a:t>ELECTRIC FEED </a:t>
            </a:r>
          </a:p>
          <a:p>
            <a:pPr algn="ctr"/>
            <a:r>
              <a:rPr lang="en-US" sz="4400" dirty="0">
                <a:latin typeface="Roboto Black" pitchFamily="2" charset="0"/>
                <a:ea typeface="Roboto Black" pitchFamily="2" charset="0"/>
              </a:rPr>
              <a:t>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896659-EF31-43E6-B4B3-F5BEF93E1806}"/>
              </a:ext>
            </a:extLst>
          </p:cNvPr>
          <p:cNvSpPr txBox="1"/>
          <p:nvPr/>
        </p:nvSpPr>
        <p:spPr>
          <a:xfrm>
            <a:off x="8167338" y="105947"/>
            <a:ext cx="371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C3300"/>
                </a:solidFill>
                <a:latin typeface="Roboto Black" pitchFamily="2" charset="0"/>
                <a:ea typeface="Roboto Black" pitchFamily="2" charset="0"/>
              </a:rPr>
              <a:t>FLIGHT-READY</a:t>
            </a:r>
            <a:endParaRPr lang="en-US" sz="2000" dirty="0">
              <a:solidFill>
                <a:srgbClr val="CC3300"/>
              </a:solidFill>
              <a:latin typeface="Roboto Black" pitchFamily="2" charset="0"/>
              <a:ea typeface="Roboto Black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F22CC1-481E-4DAD-B3B2-35D15294E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928" y="4464963"/>
            <a:ext cx="2326807" cy="2246769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A68BB1C-CEC2-42A7-B045-051BE67B0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632591" cy="6858000"/>
          </a:xfrm>
          <a:ln>
            <a:solidFill>
              <a:srgbClr val="CC3300"/>
            </a:solidFill>
          </a:ln>
        </p:spPr>
        <p:txBody>
          <a:bodyPr vert="wordArtVer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rgbClr val="CC3300"/>
                </a:solidFill>
              </a:rPr>
              <a:t>ELECTRIC FEED SYSTEM</a:t>
            </a:r>
          </a:p>
        </p:txBody>
      </p:sp>
    </p:spTree>
    <p:extLst>
      <p:ext uri="{BB962C8B-B14F-4D97-AF65-F5344CB8AC3E}">
        <p14:creationId xmlns:p14="http://schemas.microsoft.com/office/powerpoint/2010/main" val="33293563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6B59861-06B0-492D-9292-8B1EE3C5F608}"/>
              </a:ext>
            </a:extLst>
          </p:cNvPr>
          <p:cNvSpPr/>
          <p:nvPr/>
        </p:nvSpPr>
        <p:spPr>
          <a:xfrm>
            <a:off x="5530234" y="15036"/>
            <a:ext cx="2459673" cy="68429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6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B3856-7B4E-41AD-84FA-E9E467EEC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t="2468" r="1897" b="3832"/>
          <a:stretch/>
        </p:blipFill>
        <p:spPr>
          <a:xfrm>
            <a:off x="628585" y="15037"/>
            <a:ext cx="4874005" cy="6425967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2F65A8-08B2-43AB-97CF-F78A7309E5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r="8527"/>
          <a:stretch/>
        </p:blipFill>
        <p:spPr>
          <a:xfrm rot="5400000">
            <a:off x="6842036" y="1159876"/>
            <a:ext cx="6532770" cy="4237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C6F85-055F-4962-A54A-F5A97EA2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639" y="2140116"/>
            <a:ext cx="5923840" cy="1340921"/>
          </a:xfrm>
        </p:spPr>
        <p:txBody>
          <a:bodyPr>
            <a:noAutofit/>
          </a:bodyPr>
          <a:lstStyle/>
          <a:p>
            <a:pPr algn="l"/>
            <a:br>
              <a:rPr lang="en-US" sz="2400" dirty="0">
                <a:latin typeface="Roboto Medium" pitchFamily="2" charset="0"/>
                <a:ea typeface="Roboto Medium" pitchFamily="2" charset="0"/>
              </a:rPr>
            </a:br>
            <a:endParaRPr lang="en-US" sz="2400" dirty="0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8E53F5BE-D0D1-4879-99EF-ED8658005B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55C2E-5683-401A-9B2B-6A45E5E8DC57}"/>
              </a:ext>
            </a:extLst>
          </p:cNvPr>
          <p:cNvSpPr txBox="1"/>
          <p:nvPr/>
        </p:nvSpPr>
        <p:spPr>
          <a:xfrm>
            <a:off x="5502590" y="923843"/>
            <a:ext cx="2677226" cy="511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TP POWER BLDC MOTOR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SWORDFISH ESC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REVLECTRIX </a:t>
            </a:r>
            <a:r>
              <a:rPr lang="en-US" sz="2200" b="1" dirty="0" err="1">
                <a:solidFill>
                  <a:schemeClr val="bg1"/>
                </a:solidFill>
              </a:rPr>
              <a:t>LiPO</a:t>
            </a:r>
            <a:r>
              <a:rPr lang="en-US" sz="2200" b="1" dirty="0">
                <a:solidFill>
                  <a:schemeClr val="bg1"/>
                </a:solidFill>
              </a:rPr>
              <a:t> BATTERIES</a:t>
            </a:r>
            <a:r>
              <a:rPr lang="en-US" sz="2200" b="1" dirty="0"/>
              <a:t>	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7423E-B88A-48FA-A3E3-0DD6D690841A}"/>
              </a:ext>
            </a:extLst>
          </p:cNvPr>
          <p:cNvSpPr/>
          <p:nvPr/>
        </p:nvSpPr>
        <p:spPr>
          <a:xfrm>
            <a:off x="861907" y="76912"/>
            <a:ext cx="3857626" cy="355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03CB8-DF30-4823-B6E9-B520E071F618}"/>
              </a:ext>
            </a:extLst>
          </p:cNvPr>
          <p:cNvSpPr txBox="1"/>
          <p:nvPr/>
        </p:nvSpPr>
        <p:spPr>
          <a:xfrm>
            <a:off x="663774" y="117311"/>
            <a:ext cx="45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SHAFT POWER COMPONENTS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90D89B-84AB-488B-BF87-7AEF1FD2F49B}"/>
              </a:ext>
            </a:extLst>
          </p:cNvPr>
          <p:cNvSpPr/>
          <p:nvPr/>
        </p:nvSpPr>
        <p:spPr>
          <a:xfrm>
            <a:off x="5530234" y="6281612"/>
            <a:ext cx="6661766" cy="59142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5560533" y="6164789"/>
            <a:ext cx="6713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</a:rPr>
              <a:t>PROGRESS ON DESIGN</a:t>
            </a:r>
          </a:p>
        </p:txBody>
      </p:sp>
    </p:spTree>
    <p:extLst>
      <p:ext uri="{BB962C8B-B14F-4D97-AF65-F5344CB8AC3E}">
        <p14:creationId xmlns:p14="http://schemas.microsoft.com/office/powerpoint/2010/main" val="17707795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D4137F-83C7-423E-93F9-E99F12CE8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1" y="0"/>
            <a:ext cx="686743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8C49A7-D23F-48A2-A95B-31106C320AE2}"/>
              </a:ext>
            </a:extLst>
          </p:cNvPr>
          <p:cNvSpPr/>
          <p:nvPr/>
        </p:nvSpPr>
        <p:spPr>
          <a:xfrm>
            <a:off x="7500024" y="0"/>
            <a:ext cx="4691976" cy="6858000"/>
          </a:xfrm>
          <a:prstGeom prst="rect">
            <a:avLst/>
          </a:prstGeom>
          <a:solidFill>
            <a:srgbClr val="6B7F10"/>
          </a:solidFill>
          <a:ln>
            <a:solidFill>
              <a:srgbClr val="6B7F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6F85-055F-4962-A54A-F5A97EA2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639" y="2140116"/>
            <a:ext cx="5923840" cy="1340921"/>
          </a:xfrm>
        </p:spPr>
        <p:txBody>
          <a:bodyPr>
            <a:noAutofit/>
          </a:bodyPr>
          <a:lstStyle/>
          <a:p>
            <a:pPr algn="l"/>
            <a:br>
              <a:rPr lang="en-US" sz="2400" b="1" dirty="0">
                <a:latin typeface="Roboto Medium" pitchFamily="2" charset="0"/>
                <a:ea typeface="Roboto Medium" pitchFamily="2" charset="0"/>
              </a:rPr>
            </a:b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7796794" y="693232"/>
            <a:ext cx="376261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STAND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 STATION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STEEL CONSTRUCTION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DUAL PUMP COMPATIBLE</a:t>
            </a:r>
          </a:p>
          <a:p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FUEL TANK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STEEL TANK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½” NPT CONNECTIONS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125 PSI MAX PRESSURE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3ACB4DA5-53FF-4DA7-8D4F-DF15B5A6F8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7EB2E2-4EE3-49AC-A5C8-26934475A27C}"/>
              </a:ext>
            </a:extLst>
          </p:cNvPr>
          <p:cNvSpPr/>
          <p:nvPr/>
        </p:nvSpPr>
        <p:spPr>
          <a:xfrm>
            <a:off x="5552934" y="6014399"/>
            <a:ext cx="6639066" cy="830997"/>
          </a:xfrm>
          <a:prstGeom prst="rect">
            <a:avLst/>
          </a:prstGeom>
          <a:solidFill>
            <a:srgbClr val="6B7F10"/>
          </a:solidFill>
          <a:ln>
            <a:solidFill>
              <a:srgbClr val="6B7F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5552934" y="6081694"/>
            <a:ext cx="663906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</a:rPr>
              <a:t>PROGRESS ON DESIGN</a:t>
            </a:r>
          </a:p>
        </p:txBody>
      </p:sp>
    </p:spTree>
    <p:extLst>
      <p:ext uri="{BB962C8B-B14F-4D97-AF65-F5344CB8AC3E}">
        <p14:creationId xmlns:p14="http://schemas.microsoft.com/office/powerpoint/2010/main" val="31244671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35340-AC1D-4F3A-B4DE-16BB607CC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7" y="156724"/>
            <a:ext cx="11072820" cy="6523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81860E0F-8001-4A21-A979-4BFDA259A3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CC89C7-AA68-49BD-87EA-C768322F4641}"/>
              </a:ext>
            </a:extLst>
          </p:cNvPr>
          <p:cNvSpPr txBox="1"/>
          <p:nvPr/>
        </p:nvSpPr>
        <p:spPr>
          <a:xfrm>
            <a:off x="3954559" y="167357"/>
            <a:ext cx="709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Roboto Black" pitchFamily="2" charset="0"/>
                <a:ea typeface="Roboto Black" pitchFamily="2" charset="0"/>
                <a:cs typeface="Roboto" panose="02000000000000000000" pitchFamily="2" charset="0"/>
              </a:rPr>
              <a:t>EFS Gantt Chart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81D0EA-17B1-4F6D-B30F-0EEFD2CA92DF}"/>
              </a:ext>
            </a:extLst>
          </p:cNvPr>
          <p:cNvCxnSpPr>
            <a:cxnSpLocks/>
          </p:cNvCxnSpPr>
          <p:nvPr/>
        </p:nvCxnSpPr>
        <p:spPr>
          <a:xfrm flipV="1">
            <a:off x="10052224" y="1714359"/>
            <a:ext cx="0" cy="49656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46F15C-E9AB-4FF8-9943-46514A365EAB}"/>
              </a:ext>
            </a:extLst>
          </p:cNvPr>
          <p:cNvSpPr txBox="1"/>
          <p:nvPr/>
        </p:nvSpPr>
        <p:spPr>
          <a:xfrm>
            <a:off x="9754560" y="1452749"/>
            <a:ext cx="786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Today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F10A42-94E1-438B-9856-E09A740E9548}"/>
              </a:ext>
            </a:extLst>
          </p:cNvPr>
          <p:cNvSpPr/>
          <p:nvPr/>
        </p:nvSpPr>
        <p:spPr>
          <a:xfrm>
            <a:off x="7720667" y="1668304"/>
            <a:ext cx="2331539" cy="488089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I" dirty="0"/>
          </a:p>
        </p:txBody>
      </p:sp>
    </p:spTree>
    <p:extLst>
      <p:ext uri="{BB962C8B-B14F-4D97-AF65-F5344CB8AC3E}">
        <p14:creationId xmlns:p14="http://schemas.microsoft.com/office/powerpoint/2010/main" val="16415890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ED73B8-9C42-4950-B034-38BCDE6A0930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6D60E4-FBA4-4943-B1A0-030474A4323A}"/>
              </a:ext>
            </a:extLst>
          </p:cNvPr>
          <p:cNvSpPr/>
          <p:nvPr/>
        </p:nvSpPr>
        <p:spPr>
          <a:xfrm>
            <a:off x="7952283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1486AD1-30A6-4AC5-B554-C2801116186A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A494C-330D-4845-AB68-9BAD7F7F66C6}"/>
              </a:ext>
            </a:extLst>
          </p:cNvPr>
          <p:cNvSpPr txBox="1"/>
          <p:nvPr/>
        </p:nvSpPr>
        <p:spPr>
          <a:xfrm>
            <a:off x="857076" y="125828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Ongoing Projects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DD1C3F8-F9C6-4B6B-AFA3-D065EBEAFC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104AE-7EDC-481B-BE28-1BDD73AF65C0}"/>
              </a:ext>
            </a:extLst>
          </p:cNvPr>
          <p:cNvSpPr txBox="1"/>
          <p:nvPr/>
        </p:nvSpPr>
        <p:spPr>
          <a:xfrm>
            <a:off x="922789" y="1017311"/>
            <a:ext cx="1061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Black" pitchFamily="2" charset="0"/>
                <a:ea typeface="Roboto Black" pitchFamily="2" charset="0"/>
              </a:rPr>
              <a:t>IPA CASE FINAL MANUFACTURING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27DF1-C6AD-4571-BEAD-A54179826F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8" y="1417421"/>
            <a:ext cx="8901011" cy="4228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318255-32D4-440A-B5B9-234EBB2D2E8E}"/>
              </a:ext>
            </a:extLst>
          </p:cNvPr>
          <p:cNvSpPr txBox="1"/>
          <p:nvPr/>
        </p:nvSpPr>
        <p:spPr>
          <a:xfrm>
            <a:off x="922789" y="5764244"/>
            <a:ext cx="8657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Case_2 component. OP1 done, OP2 (backside – chamber ) toolpath ready.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Full case to be completed by 04/19/2019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4" t="11833" r="10960" b="9975"/>
          <a:stretch/>
        </p:blipFill>
        <p:spPr>
          <a:xfrm rot="5400000">
            <a:off x="5382217" y="1213272"/>
            <a:ext cx="4240983" cy="46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7152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A38A-B91D-4EB5-ADB0-92FB735A0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076" y="1122017"/>
            <a:ext cx="10515600" cy="3945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Roboto Black" pitchFamily="2" charset="0"/>
                <a:ea typeface="Roboto Black" pitchFamily="2" charset="0"/>
              </a:rPr>
              <a:t>Full Scale IPA Pump Testing 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F9802D02-5146-44CD-9863-6C96BC79243C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363F67-BE83-46BE-B485-E7CA7FBB29E6}"/>
              </a:ext>
            </a:extLst>
          </p:cNvPr>
          <p:cNvSpPr/>
          <p:nvPr/>
        </p:nvSpPr>
        <p:spPr>
          <a:xfrm>
            <a:off x="7952283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AD544A-A4DF-41A5-9A36-D9CDF7C88F45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87E6C75-661C-4C8B-9D31-4F9D673CFA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549CC-248D-4AFC-A2A7-BF57BC61AA14}"/>
              </a:ext>
            </a:extLst>
          </p:cNvPr>
          <p:cNvSpPr txBox="1"/>
          <p:nvPr/>
        </p:nvSpPr>
        <p:spPr>
          <a:xfrm>
            <a:off x="857076" y="125828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Ongoing Projects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2D61A-DD1E-4FA3-B894-B7F91D2C1EB9}"/>
              </a:ext>
            </a:extLst>
          </p:cNvPr>
          <p:cNvSpPr txBox="1"/>
          <p:nvPr/>
        </p:nvSpPr>
        <p:spPr>
          <a:xfrm>
            <a:off x="1075443" y="1647876"/>
            <a:ext cx="72632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04/23/2019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Determine peak pressure and flowrate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Record manual throttle position for autonomous feedback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 weakness in design for continual improvement in functionality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8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B8780E-C3B2-4815-8C97-DEE983124C35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3BD422-491A-4ABB-BFE2-A73F4D00AC47}"/>
              </a:ext>
            </a:extLst>
          </p:cNvPr>
          <p:cNvSpPr/>
          <p:nvPr/>
        </p:nvSpPr>
        <p:spPr>
          <a:xfrm>
            <a:off x="7952283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B8ACEE66-DC49-4380-9B05-BD6B519A818B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1071587" y="627923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Ongoing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1071587" y="1615474"/>
            <a:ext cx="996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Cryogenic Pump Design Considerations: Seal Selection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7AF23F4-5FCC-4E87-9F78-08053355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pic>
        <p:nvPicPr>
          <p:cNvPr id="1028" name="Picture 4" descr="Image result for c-ring seal">
            <a:extLst>
              <a:ext uri="{FF2B5EF4-FFF2-40B4-BE49-F238E27FC236}">
                <a16:creationId xmlns:a16="http://schemas.microsoft.com/office/drawing/2014/main" id="{1CEA243F-9AE8-45A5-9FD5-B375052F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444" y="3922712"/>
            <a:ext cx="2209800" cy="20669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A29125-AFE7-48C1-B972-B4A071012F0D}"/>
              </a:ext>
            </a:extLst>
          </p:cNvPr>
          <p:cNvSpPr/>
          <p:nvPr/>
        </p:nvSpPr>
        <p:spPr>
          <a:xfrm>
            <a:off x="3868370" y="6095783"/>
            <a:ext cx="3319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C-Ring PTFE (Teflon) Energized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Spring Seal</a:t>
            </a:r>
            <a:endParaRPr lang="en-VI" dirty="0"/>
          </a:p>
        </p:txBody>
      </p:sp>
      <p:pic>
        <p:nvPicPr>
          <p:cNvPr id="1030" name="Picture 6" descr="PS Seal Group 2">
            <a:extLst>
              <a:ext uri="{FF2B5EF4-FFF2-40B4-BE49-F238E27FC236}">
                <a16:creationId xmlns:a16="http://schemas.microsoft.com/office/drawing/2014/main" id="{270C9B4B-B248-4EE4-94A4-E8E113BAD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7" t="11282" r="10385" b="10316"/>
          <a:stretch/>
        </p:blipFill>
        <p:spPr bwMode="auto">
          <a:xfrm>
            <a:off x="6792699" y="2653560"/>
            <a:ext cx="3339941" cy="2454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C8C8DB-73CD-4829-89B6-6A238034A891}"/>
              </a:ext>
            </a:extLst>
          </p:cNvPr>
          <p:cNvSpPr/>
          <p:nvPr/>
        </p:nvSpPr>
        <p:spPr>
          <a:xfrm>
            <a:off x="6984447" y="5181539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Garlock PS-Seal (PTFE)</a:t>
            </a:r>
            <a:endParaRPr lang="en-VI" dirty="0"/>
          </a:p>
        </p:txBody>
      </p:sp>
      <p:pic>
        <p:nvPicPr>
          <p:cNvPr id="1032" name="Picture 8" descr="Spring Energized Seal">
            <a:extLst>
              <a:ext uri="{FF2B5EF4-FFF2-40B4-BE49-F238E27FC236}">
                <a16:creationId xmlns:a16="http://schemas.microsoft.com/office/drawing/2014/main" id="{D686A842-6AA4-4687-91F5-D7ED9E576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59" y="2765167"/>
            <a:ext cx="3062111" cy="20669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243760A-173F-4367-AFC0-528DD7DC3FC8}"/>
              </a:ext>
            </a:extLst>
          </p:cNvPr>
          <p:cNvSpPr/>
          <p:nvPr/>
        </p:nvSpPr>
        <p:spPr>
          <a:xfrm>
            <a:off x="868442" y="4895968"/>
            <a:ext cx="3187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Marco Spring Energized Double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Coil Seal</a:t>
            </a:r>
            <a:endParaRPr lang="en-VI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35F33-3B64-42A9-BEE3-1CACF8604A96}"/>
              </a:ext>
            </a:extLst>
          </p:cNvPr>
          <p:cNvSpPr txBox="1"/>
          <p:nvPr/>
        </p:nvSpPr>
        <p:spPr>
          <a:xfrm>
            <a:off x="1348037" y="2128349"/>
            <a:ext cx="996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shaft seal . . .</a:t>
            </a:r>
          </a:p>
        </p:txBody>
      </p:sp>
    </p:spTree>
    <p:extLst>
      <p:ext uri="{BB962C8B-B14F-4D97-AF65-F5344CB8AC3E}">
        <p14:creationId xmlns:p14="http://schemas.microsoft.com/office/powerpoint/2010/main" val="41492578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B8780E-C3B2-4815-8C97-DEE983124C35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3BD422-491A-4ABB-BFE2-A73F4D00AC47}"/>
              </a:ext>
            </a:extLst>
          </p:cNvPr>
          <p:cNvSpPr/>
          <p:nvPr/>
        </p:nvSpPr>
        <p:spPr>
          <a:xfrm>
            <a:off x="7945989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B8ACEE66-DC49-4380-9B05-BD6B519A818B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992638" y="629167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Ongoing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1071587" y="1615474"/>
            <a:ext cx="996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Cryogenic Pump Design Considerations: Seal Selection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7AF23F4-5FCC-4E87-9F78-08053355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35F33-3B64-42A9-BEE3-1CACF8604A96}"/>
              </a:ext>
            </a:extLst>
          </p:cNvPr>
          <p:cNvSpPr txBox="1"/>
          <p:nvPr/>
        </p:nvSpPr>
        <p:spPr>
          <a:xfrm>
            <a:off x="1348037" y="2128349"/>
            <a:ext cx="996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pump chamber . . .</a:t>
            </a:r>
          </a:p>
        </p:txBody>
      </p:sp>
      <p:pic>
        <p:nvPicPr>
          <p:cNvPr id="2050" name="Picture 2" descr="Image result for gylon gasket">
            <a:extLst>
              <a:ext uri="{FF2B5EF4-FFF2-40B4-BE49-F238E27FC236}">
                <a16:creationId xmlns:a16="http://schemas.microsoft.com/office/drawing/2014/main" id="{15600096-0B6B-457C-B5E9-83868858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7" b="90650" l="10000" r="90000">
                        <a14:foregroundMark x1="54667" y1="5691" x2="54667" y2="5691"/>
                        <a14:foregroundMark x1="54667" y1="813" x2="54667" y2="813"/>
                        <a14:foregroundMark x1="52333" y1="87398" x2="52333" y2="87398"/>
                        <a14:foregroundMark x1="52667" y1="90650" x2="52667" y2="90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17" y="2806217"/>
            <a:ext cx="2931594" cy="24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0FFCC2-1522-4D0A-A902-E9250E0BFC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9" b="34379"/>
          <a:stretch/>
        </p:blipFill>
        <p:spPr>
          <a:xfrm>
            <a:off x="2386608" y="2786698"/>
            <a:ext cx="3779848" cy="22009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0203AF-BC77-4551-A398-79447859C231}"/>
              </a:ext>
            </a:extLst>
          </p:cNvPr>
          <p:cNvCxnSpPr/>
          <p:nvPr/>
        </p:nvCxnSpPr>
        <p:spPr>
          <a:xfrm>
            <a:off x="5220585" y="4093234"/>
            <a:ext cx="38882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2E3CA1-6E90-4E41-BF94-34D255DB0476}"/>
              </a:ext>
            </a:extLst>
          </p:cNvPr>
          <p:cNvCxnSpPr/>
          <p:nvPr/>
        </p:nvCxnSpPr>
        <p:spPr>
          <a:xfrm>
            <a:off x="2906233" y="4096776"/>
            <a:ext cx="38882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9C2BEF2-14B8-49C7-8662-64604057A3E5}"/>
              </a:ext>
            </a:extLst>
          </p:cNvPr>
          <p:cNvSpPr/>
          <p:nvPr/>
        </p:nvSpPr>
        <p:spPr>
          <a:xfrm>
            <a:off x="2329647" y="5242526"/>
            <a:ext cx="43812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PTFE (Teflon) sheets between chamber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Must be replaced semi-often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Will only be used if leak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I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41F2C5-C27F-49AA-BBC3-05B97E3789B8}"/>
              </a:ext>
            </a:extLst>
          </p:cNvPr>
          <p:cNvCxnSpPr/>
          <p:nvPr/>
        </p:nvCxnSpPr>
        <p:spPr>
          <a:xfrm flipH="1">
            <a:off x="5637525" y="3887167"/>
            <a:ext cx="1567128" cy="206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094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A3A338-633B-4484-8077-D1EE76EDEED5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34D8CB-E31E-4577-9C34-5D2933465A7E}"/>
              </a:ext>
            </a:extLst>
          </p:cNvPr>
          <p:cNvSpPr/>
          <p:nvPr/>
        </p:nvSpPr>
        <p:spPr>
          <a:xfrm>
            <a:off x="7945989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4E0B0F5-15AA-4902-B57A-0B81E131727B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992638" y="629167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Ongoing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1071587" y="1615474"/>
            <a:ext cx="996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Cryogenic Pump Design Considerations: Case Material Selection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7AF23F4-5FCC-4E87-9F78-08053355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pic>
        <p:nvPicPr>
          <p:cNvPr id="1026" name="Picture 2" descr="Image result for aluminum alloy">
            <a:extLst>
              <a:ext uri="{FF2B5EF4-FFF2-40B4-BE49-F238E27FC236}">
                <a16:creationId xmlns:a16="http://schemas.microsoft.com/office/drawing/2014/main" id="{89572598-8B86-443C-A645-21AD017E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805" y="2666644"/>
            <a:ext cx="5315067" cy="35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CF22D0-9705-44F9-A1C9-0B33B88B4266}"/>
              </a:ext>
            </a:extLst>
          </p:cNvPr>
          <p:cNvSpPr/>
          <p:nvPr/>
        </p:nvSpPr>
        <p:spPr>
          <a:xfrm>
            <a:off x="782374" y="2490306"/>
            <a:ext cx="5686031" cy="4438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Roboto" panose="02000000000000000000"/>
              </a:rPr>
              <a:t>Aluminum alloy will be used for Cryogenic (NO</a:t>
            </a:r>
            <a:r>
              <a:rPr lang="en-US" baseline="-25000" dirty="0">
                <a:solidFill>
                  <a:srgbClr val="000000"/>
                </a:solidFill>
                <a:latin typeface="Roboto" panose="02000000000000000000"/>
              </a:rPr>
              <a:t>2</a:t>
            </a:r>
            <a:r>
              <a:rPr lang="en-US" dirty="0">
                <a:solidFill>
                  <a:srgbClr val="000000"/>
                </a:solidFill>
                <a:latin typeface="Roboto" panose="02000000000000000000"/>
              </a:rPr>
              <a:t>) case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/>
              </a:rPr>
              <a:t>Acceptable impact strength at low temps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/>
              </a:rPr>
              <a:t>Low cost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/>
              </a:rPr>
              <a:t>Easy to machine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/>
              </a:rPr>
              <a:t>Options: 6061, 5038-O, 7075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/>
              </a:rPr>
              <a:t>Different material </a:t>
            </a:r>
            <a:r>
              <a:rPr lang="en-US" i="1" dirty="0">
                <a:solidFill>
                  <a:srgbClr val="000000"/>
                </a:solidFill>
                <a:latin typeface="Roboto" panose="02000000000000000000"/>
              </a:rPr>
              <a:t>may </a:t>
            </a:r>
            <a:r>
              <a:rPr lang="en-US" dirty="0">
                <a:solidFill>
                  <a:srgbClr val="000000"/>
                </a:solidFill>
                <a:latin typeface="Roboto" panose="02000000000000000000"/>
              </a:rPr>
              <a:t>be required for LOX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boto" panose="0200000000000000000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VI" dirty="0"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42754564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A3A338-633B-4484-8077-D1EE76EDEED5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34D8CB-E31E-4577-9C34-5D2933465A7E}"/>
              </a:ext>
            </a:extLst>
          </p:cNvPr>
          <p:cNvSpPr/>
          <p:nvPr/>
        </p:nvSpPr>
        <p:spPr>
          <a:xfrm>
            <a:off x="7945989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4E0B0F5-15AA-4902-B57A-0B81E131727B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992638" y="629167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Ongoing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1071587" y="1615474"/>
            <a:ext cx="996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Cryogenic Pump Design Considerations: Simulations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7AF23F4-5FCC-4E87-9F78-08053355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sp>
        <p:nvSpPr>
          <p:cNvPr id="2" name="AutoShape 2" descr="image.png">
            <a:extLst>
              <a:ext uri="{FF2B5EF4-FFF2-40B4-BE49-F238E27FC236}">
                <a16:creationId xmlns:a16="http://schemas.microsoft.com/office/drawing/2014/main" id="{90EFDEA5-A102-45D3-A969-AEA1633F42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29100" y="1724025"/>
            <a:ext cx="37338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I"/>
          </a:p>
        </p:txBody>
      </p:sp>
      <p:sp>
        <p:nvSpPr>
          <p:cNvPr id="3" name="AutoShape 4" descr="image.png">
            <a:extLst>
              <a:ext uri="{FF2B5EF4-FFF2-40B4-BE49-F238E27FC236}">
                <a16:creationId xmlns:a16="http://schemas.microsoft.com/office/drawing/2014/main" id="{4BA4304B-C3BC-4730-AE2C-597089F480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81500" y="1876425"/>
            <a:ext cx="37338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DA27A-8967-4E71-8CE0-A8AFF14E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926" y="2619593"/>
            <a:ext cx="3529926" cy="3367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83AB18-4D03-44D5-AE81-5A9762182D8B}"/>
              </a:ext>
            </a:extLst>
          </p:cNvPr>
          <p:cNvSpPr/>
          <p:nvPr/>
        </p:nvSpPr>
        <p:spPr>
          <a:xfrm>
            <a:off x="8331244" y="2244147"/>
            <a:ext cx="342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FEA: Radial Impeller Deformation</a:t>
            </a:r>
            <a:endParaRPr lang="en-V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4D8D0-3B75-4070-889E-754048372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9" r="6089"/>
          <a:stretch/>
        </p:blipFill>
        <p:spPr>
          <a:xfrm>
            <a:off x="3249032" y="2682137"/>
            <a:ext cx="4983841" cy="3218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A48B2E-7FF1-4B15-BA11-EA422F12C917}"/>
              </a:ext>
            </a:extLst>
          </p:cNvPr>
          <p:cNvSpPr/>
          <p:nvPr/>
        </p:nvSpPr>
        <p:spPr>
          <a:xfrm>
            <a:off x="3284113" y="2254780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CFD: Pump Chamber Pressure</a:t>
            </a:r>
            <a:endParaRPr lang="en-VI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9C5E79-8BF6-488F-9353-57E0F46C23F4}"/>
              </a:ext>
            </a:extLst>
          </p:cNvPr>
          <p:cNvSpPr txBox="1"/>
          <p:nvPr/>
        </p:nvSpPr>
        <p:spPr>
          <a:xfrm>
            <a:off x="860726" y="3203107"/>
            <a:ext cx="2423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 works in progress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Shown promising results so far</a:t>
            </a:r>
          </a:p>
        </p:txBody>
      </p:sp>
    </p:spTree>
    <p:extLst>
      <p:ext uri="{BB962C8B-B14F-4D97-AF65-F5344CB8AC3E}">
        <p14:creationId xmlns:p14="http://schemas.microsoft.com/office/powerpoint/2010/main" val="308935474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01CF6-D48E-4B67-9E39-BF95878D0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970" y="469522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</a:rPr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F8AAF1-A05B-444C-8900-B985252D3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64" y="2638044"/>
            <a:ext cx="3865731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6E2B89-FCA5-4CE9-AE54-867CC4D67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73" y="760584"/>
            <a:ext cx="6250769" cy="5125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BB4E9C-2C6E-481E-9BD3-942DA7BCC376}"/>
              </a:ext>
            </a:extLst>
          </p:cNvPr>
          <p:cNvSpPr txBox="1"/>
          <p:nvPr/>
        </p:nvSpPr>
        <p:spPr>
          <a:xfrm>
            <a:off x="1345211" y="412918"/>
            <a:ext cx="2715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TECHNICAL WRITING </a:t>
            </a:r>
          </a:p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FEEDBACK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61862-346F-442F-9091-162812BDDB76}"/>
              </a:ext>
            </a:extLst>
          </p:cNvPr>
          <p:cNvSpPr txBox="1"/>
          <p:nvPr/>
        </p:nvSpPr>
        <p:spPr>
          <a:xfrm>
            <a:off x="643468" y="2396350"/>
            <a:ext cx="4188591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DESCRIPTIVE FIGURE CAPTIONS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SCALE COMPONENT IMAGES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LABEL PARTS IN DRAWINGS</a:t>
            </a:r>
            <a:endParaRPr lang="en-US" sz="2000" dirty="0">
              <a:solidFill>
                <a:srgbClr val="6B7F10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DISCUSS RISK FACTORS ASSOCIATED WITH COMPONENTS</a:t>
            </a:r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849CCA94-6D88-462E-9DA2-E0C0B44552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ELECTRIC FEED SYSTEM</a:t>
            </a:r>
          </a:p>
        </p:txBody>
      </p:sp>
    </p:spTree>
    <p:extLst>
      <p:ext uri="{BB962C8B-B14F-4D97-AF65-F5344CB8AC3E}">
        <p14:creationId xmlns:p14="http://schemas.microsoft.com/office/powerpoint/2010/main" val="133836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AD664-B972-4DF3-9A6C-CF77B7EC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Roboto Black" pitchFamily="2" charset="0"/>
                <a:ea typeface="Roboto Black" pitchFamily="2" charset="0"/>
              </a:rPr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A44664-8802-4268-B77B-565EECF9E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07" y="1825625"/>
            <a:ext cx="9932993" cy="4351338"/>
          </a:xfrm>
        </p:spPr>
        <p:txBody>
          <a:bodyPr/>
          <a:lstStyle/>
          <a:p>
            <a:pPr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lang="en-US" dirty="0"/>
              <a:t>Project Proposal</a:t>
            </a: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lang="en-US" dirty="0"/>
              <a:t>Customer/Engineering Requirements</a:t>
            </a: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lang="en-US" dirty="0"/>
              <a:t>Progress on Design</a:t>
            </a: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lang="en-US" dirty="0"/>
              <a:t>Gantt Chart</a:t>
            </a: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lang="en-US" dirty="0"/>
              <a:t>Ongoing Projects</a:t>
            </a: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lang="en-US" dirty="0"/>
              <a:t>Technical Writing Tips</a:t>
            </a:r>
          </a:p>
          <a:p>
            <a:pPr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lang="en-US" dirty="0"/>
              <a:t>Recap</a:t>
            </a:r>
          </a:p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836380B-062D-470A-ABE3-44A782150DA4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F436FB-9537-4AD9-BB47-DCA3DB1B8A93}"/>
              </a:ext>
            </a:extLst>
          </p:cNvPr>
          <p:cNvSpPr/>
          <p:nvPr/>
        </p:nvSpPr>
        <p:spPr>
          <a:xfrm>
            <a:off x="7945989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DE9E1FF-B47F-42F3-A8F7-63A336184BAD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5BC0CF1E-F5D1-442D-8CAC-88D47F17BC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</p:spTree>
    <p:extLst>
      <p:ext uri="{BB962C8B-B14F-4D97-AF65-F5344CB8AC3E}">
        <p14:creationId xmlns:p14="http://schemas.microsoft.com/office/powerpoint/2010/main" val="392604321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992639" y="659945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992639" y="1523731"/>
            <a:ext cx="9969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Creating Electric Feed System for PSAS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Full Scale IPA Pump Testing this 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Cryogenic Pump Design being Finalized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F7B55D-3099-45D7-9588-87837BE8584F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24A18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772F55-D87E-4B73-8F19-6DCD6B3C9318}"/>
              </a:ext>
            </a:extLst>
          </p:cNvPr>
          <p:cNvSpPr/>
          <p:nvPr/>
        </p:nvSpPr>
        <p:spPr>
          <a:xfrm>
            <a:off x="7945989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1DB413-A3A5-4689-84CD-082524393E0F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E10AEE5D-07F3-4349-A3E0-2FD3825D83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F3DDDF-138D-464C-A8D5-798C2F405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6" y="3984127"/>
            <a:ext cx="2873873" cy="2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170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6F85-055F-4962-A54A-F5A97EA2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052" y="3266414"/>
            <a:ext cx="6494011" cy="234632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PSAS has requested an Electric Feed System to pump two liquid propellants into the engine of their upcoming Launch Vehicle 4 to participate in the Base11 space challenge. </a:t>
            </a:r>
            <a:br>
              <a:rPr lang="en-US" sz="2400" dirty="0">
                <a:latin typeface="Roboto Medium" pitchFamily="2" charset="0"/>
                <a:ea typeface="Roboto Medium" pitchFamily="2" charset="0"/>
              </a:rPr>
            </a:b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18A03-9CD5-496C-B7A0-C1C636D0749A}"/>
              </a:ext>
            </a:extLst>
          </p:cNvPr>
          <p:cNvSpPr txBox="1"/>
          <p:nvPr/>
        </p:nvSpPr>
        <p:spPr>
          <a:xfrm>
            <a:off x="1043439" y="629167"/>
            <a:ext cx="5052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Roboto Black" pitchFamily="2" charset="0"/>
                <a:ea typeface="Roboto Black" pitchFamily="2" charset="0"/>
              </a:rPr>
              <a:t>PROPOSAL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6AC17-C888-4370-9835-FB28D012A6DC}"/>
              </a:ext>
            </a:extLst>
          </p:cNvPr>
          <p:cNvSpPr txBox="1"/>
          <p:nvPr/>
        </p:nvSpPr>
        <p:spPr>
          <a:xfrm>
            <a:off x="986052" y="1806235"/>
            <a:ext cx="8470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C33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Sponsor: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Portland State Aerospace Society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C33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Title: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Flight-Ready Electric Feed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0737DC-45D9-4F71-815C-81C3BCD7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19" y="2007713"/>
            <a:ext cx="3876675" cy="3743325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C3961538-477E-4C3D-82CA-A2FDF02D37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</p:spTree>
    <p:extLst>
      <p:ext uri="{BB962C8B-B14F-4D97-AF65-F5344CB8AC3E}">
        <p14:creationId xmlns:p14="http://schemas.microsoft.com/office/powerpoint/2010/main" val="23837498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6F85-055F-4962-A54A-F5A97EA2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639" y="2140116"/>
            <a:ext cx="5923840" cy="1340921"/>
          </a:xfrm>
        </p:spPr>
        <p:txBody>
          <a:bodyPr>
            <a:noAutofit/>
          </a:bodyPr>
          <a:lstStyle/>
          <a:p>
            <a:pPr algn="l"/>
            <a:br>
              <a:rPr lang="en-US" sz="2400" dirty="0">
                <a:latin typeface="Roboto Medium" pitchFamily="2" charset="0"/>
                <a:ea typeface="Roboto Medium" pitchFamily="2" charset="0"/>
              </a:rPr>
            </a:b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992638" y="629167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REQUIREMENTS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47E6E7D-3CDE-45D3-86DE-DC07F2677BF9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D6F71F-DDFC-422B-8EAD-D28A282C23CC}"/>
              </a:ext>
            </a:extLst>
          </p:cNvPr>
          <p:cNvSpPr/>
          <p:nvPr/>
        </p:nvSpPr>
        <p:spPr>
          <a:xfrm>
            <a:off x="7945989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D084B7E-6E94-42EF-A386-CC2E0C9627BE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2237A7D-B1C8-4F0D-A45C-493A4C658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61446"/>
              </p:ext>
            </p:extLst>
          </p:nvPr>
        </p:nvGraphicFramePr>
        <p:xfrm>
          <a:off x="1091175" y="1543575"/>
          <a:ext cx="8321273" cy="4580388"/>
        </p:xfrm>
        <a:graphic>
          <a:graphicData uri="http://schemas.openxmlformats.org/drawingml/2006/table">
            <a:tbl>
              <a:tblPr/>
              <a:tblGrid>
                <a:gridCol w="7099801">
                  <a:extLst>
                    <a:ext uri="{9D8B030D-6E8A-4147-A177-3AD203B41FA5}">
                      <a16:colId xmlns:a16="http://schemas.microsoft.com/office/drawing/2014/main" val="2866760254"/>
                    </a:ext>
                  </a:extLst>
                </a:gridCol>
                <a:gridCol w="1221472">
                  <a:extLst>
                    <a:ext uri="{9D8B030D-6E8A-4147-A177-3AD203B41FA5}">
                      <a16:colId xmlns:a16="http://schemas.microsoft.com/office/drawing/2014/main" val="2729306138"/>
                    </a:ext>
                  </a:extLst>
                </a:gridCol>
              </a:tblGrid>
              <a:tr h="50893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CUSTOMER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17143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37588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Must be tested with LN2 and IPA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080822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Must safely keep the propellants separated at all times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93702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Should have embedded sensors for data collection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971178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Should have emergency shut off procedure and battery cutoff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532609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</a:t>
                      </a: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 should use sensor 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82182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pressure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45-100 PSI, Output</a:t>
                      </a: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pressure 450 PSI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85903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Must be compatible with liquid oxygen (LOX)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971832"/>
                  </a:ext>
                </a:extLst>
              </a:tr>
            </a:tbl>
          </a:graphicData>
        </a:graphic>
      </p:graphicFrame>
      <p:sp>
        <p:nvSpPr>
          <p:cNvPr id="14" name="Subtitle 4">
            <a:extLst>
              <a:ext uri="{FF2B5EF4-FFF2-40B4-BE49-F238E27FC236}">
                <a16:creationId xmlns:a16="http://schemas.microsoft.com/office/drawing/2014/main" id="{A2E3759A-CE16-4243-AEFC-04D1A69ABE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</p:spTree>
    <p:extLst>
      <p:ext uri="{BB962C8B-B14F-4D97-AF65-F5344CB8AC3E}">
        <p14:creationId xmlns:p14="http://schemas.microsoft.com/office/powerpoint/2010/main" val="17164027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A59E44-D814-4BF7-96CF-30C8F7AF1FD3}"/>
              </a:ext>
            </a:extLst>
          </p:cNvPr>
          <p:cNvSpPr/>
          <p:nvPr/>
        </p:nvSpPr>
        <p:spPr>
          <a:xfrm>
            <a:off x="1183879" y="1574800"/>
            <a:ext cx="7171555" cy="5023958"/>
          </a:xfrm>
          <a:prstGeom prst="rect">
            <a:avLst/>
          </a:prstGeom>
          <a:solidFill>
            <a:srgbClr val="363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6F85-055F-4962-A54A-F5A97EA2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639" y="2140116"/>
            <a:ext cx="5923840" cy="1340921"/>
          </a:xfrm>
        </p:spPr>
        <p:txBody>
          <a:bodyPr>
            <a:noAutofit/>
          </a:bodyPr>
          <a:lstStyle/>
          <a:p>
            <a:pPr algn="l"/>
            <a:br>
              <a:rPr lang="en-US" sz="2400" b="1" dirty="0">
                <a:latin typeface="Roboto Medium" pitchFamily="2" charset="0"/>
                <a:ea typeface="Roboto Medium" pitchFamily="2" charset="0"/>
              </a:rPr>
            </a:b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992639" y="610963"/>
            <a:ext cx="9340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Roboto Black" pitchFamily="2" charset="0"/>
                <a:ea typeface="Roboto Black" pitchFamily="2" charset="0"/>
              </a:rPr>
              <a:t>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D5D3FB-9985-4121-BC7A-27A23F86DFD6}"/>
              </a:ext>
            </a:extLst>
          </p:cNvPr>
          <p:cNvSpPr/>
          <p:nvPr/>
        </p:nvSpPr>
        <p:spPr>
          <a:xfrm>
            <a:off x="8548132" y="1574800"/>
            <a:ext cx="1139455" cy="5023958"/>
          </a:xfrm>
          <a:prstGeom prst="rect">
            <a:avLst/>
          </a:prstGeom>
          <a:solidFill>
            <a:srgbClr val="6B7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85C4D6-7997-427D-8525-523EB42729C2}"/>
              </a:ext>
            </a:extLst>
          </p:cNvPr>
          <p:cNvSpPr/>
          <p:nvPr/>
        </p:nvSpPr>
        <p:spPr>
          <a:xfrm>
            <a:off x="9950766" y="1574800"/>
            <a:ext cx="940982" cy="5023958"/>
          </a:xfrm>
          <a:prstGeom prst="rect">
            <a:avLst/>
          </a:prstGeom>
          <a:solidFill>
            <a:srgbClr val="6B7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00D85E-6E29-4BE8-A61E-201E4676D838}"/>
              </a:ext>
            </a:extLst>
          </p:cNvPr>
          <p:cNvSpPr/>
          <p:nvPr/>
        </p:nvSpPr>
        <p:spPr>
          <a:xfrm>
            <a:off x="11159817" y="1574800"/>
            <a:ext cx="565295" cy="5023958"/>
          </a:xfrm>
          <a:prstGeom prst="rect">
            <a:avLst/>
          </a:prstGeom>
          <a:solidFill>
            <a:srgbClr val="6B7F1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F3BF9-EA30-40C1-91F8-60178ADBA60C}"/>
              </a:ext>
            </a:extLst>
          </p:cNvPr>
          <p:cNvSpPr/>
          <p:nvPr/>
        </p:nvSpPr>
        <p:spPr>
          <a:xfrm>
            <a:off x="12029417" y="1574800"/>
            <a:ext cx="188250" cy="5023958"/>
          </a:xfrm>
          <a:prstGeom prst="rect">
            <a:avLst/>
          </a:prstGeom>
          <a:solidFill>
            <a:srgbClr val="6B7F1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8FCB72-B5FB-44DB-B31A-2840A46B8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05947"/>
              </p:ext>
            </p:extLst>
          </p:nvPr>
        </p:nvGraphicFramePr>
        <p:xfrm>
          <a:off x="1359017" y="1753298"/>
          <a:ext cx="6803472" cy="4697838"/>
        </p:xfrm>
        <a:graphic>
          <a:graphicData uri="http://schemas.openxmlformats.org/drawingml/2006/table">
            <a:tbl>
              <a:tblPr/>
              <a:tblGrid>
                <a:gridCol w="2197915">
                  <a:extLst>
                    <a:ext uri="{9D8B030D-6E8A-4147-A177-3AD203B41FA5}">
                      <a16:colId xmlns:a16="http://schemas.microsoft.com/office/drawing/2014/main" val="1869446804"/>
                    </a:ext>
                  </a:extLst>
                </a:gridCol>
                <a:gridCol w="587229">
                  <a:extLst>
                    <a:ext uri="{9D8B030D-6E8A-4147-A177-3AD203B41FA5}">
                      <a16:colId xmlns:a16="http://schemas.microsoft.com/office/drawing/2014/main" val="1316539005"/>
                    </a:ext>
                  </a:extLst>
                </a:gridCol>
                <a:gridCol w="2046914">
                  <a:extLst>
                    <a:ext uri="{9D8B030D-6E8A-4147-A177-3AD203B41FA5}">
                      <a16:colId xmlns:a16="http://schemas.microsoft.com/office/drawing/2014/main" val="2564864383"/>
                    </a:ext>
                  </a:extLst>
                </a:gridCol>
                <a:gridCol w="1971414">
                  <a:extLst>
                    <a:ext uri="{9D8B030D-6E8A-4147-A177-3AD203B41FA5}">
                      <a16:colId xmlns:a16="http://schemas.microsoft.com/office/drawing/2014/main" val="1742715606"/>
                    </a:ext>
                  </a:extLst>
                </a:gridCol>
              </a:tblGrid>
              <a:tr h="52198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ENGINEERING 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429569"/>
                  </a:ext>
                </a:extLst>
              </a:tr>
              <a:tr h="521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UPDATED VALUE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66450"/>
                  </a:ext>
                </a:extLst>
              </a:tr>
              <a:tr h="521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01085"/>
                  </a:ext>
                </a:extLst>
              </a:tr>
              <a:tr h="521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 FLOW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57667"/>
                  </a:ext>
                </a:extLst>
              </a:tr>
              <a:tr h="521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SHAFT POWER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722361"/>
                  </a:ext>
                </a:extLst>
              </a:tr>
              <a:tr h="521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 ROTATIONAL SPEED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</a:rPr>
                        <a:t>35.6k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69238"/>
                  </a:ext>
                </a:extLst>
              </a:tr>
              <a:tr h="521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LN2 ROTATIONAL SPEED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</a:rPr>
                        <a:t>24.4k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21824"/>
                  </a:ext>
                </a:extLst>
              </a:tr>
              <a:tr h="521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 THRUST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17286"/>
                  </a:ext>
                </a:extLst>
              </a:tr>
              <a:tr h="521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 DIAMETER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892856"/>
                  </a:ext>
                </a:extLst>
              </a:tr>
            </a:tbl>
          </a:graphicData>
        </a:graphic>
      </p:graphicFrame>
      <p:sp>
        <p:nvSpPr>
          <p:cNvPr id="16" name="Subtitle 4">
            <a:extLst>
              <a:ext uri="{FF2B5EF4-FFF2-40B4-BE49-F238E27FC236}">
                <a16:creationId xmlns:a16="http://schemas.microsoft.com/office/drawing/2014/main" id="{3A21D9C1-5636-4D52-96C7-0F324590AC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</p:spTree>
    <p:extLst>
      <p:ext uri="{BB962C8B-B14F-4D97-AF65-F5344CB8AC3E}">
        <p14:creationId xmlns:p14="http://schemas.microsoft.com/office/powerpoint/2010/main" val="56604592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FBD37-6E29-44E1-8A69-1CF1CB4B6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7" r="35"/>
          <a:stretch/>
        </p:blipFill>
        <p:spPr>
          <a:xfrm>
            <a:off x="628978" y="0"/>
            <a:ext cx="702270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C6F85-055F-4962-A54A-F5A97EA2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639" y="2140116"/>
            <a:ext cx="5923840" cy="1340921"/>
          </a:xfrm>
        </p:spPr>
        <p:txBody>
          <a:bodyPr>
            <a:noAutofit/>
          </a:bodyPr>
          <a:lstStyle/>
          <a:p>
            <a:pPr algn="l"/>
            <a:br>
              <a:rPr lang="en-US" sz="2400" dirty="0">
                <a:latin typeface="Roboto Medium" pitchFamily="2" charset="0"/>
                <a:ea typeface="Roboto Medium" pitchFamily="2" charset="0"/>
              </a:rPr>
            </a:b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7AF23F4-5FCC-4E87-9F78-080533552B55}"/>
              </a:ext>
            </a:extLst>
          </p:cNvPr>
          <p:cNvSpPr txBox="1">
            <a:spLocks/>
          </p:cNvSpPr>
          <p:nvPr/>
        </p:nvSpPr>
        <p:spPr>
          <a:xfrm>
            <a:off x="-3613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A2A08-C615-4101-8B76-501914FB2BF3}"/>
              </a:ext>
            </a:extLst>
          </p:cNvPr>
          <p:cNvSpPr/>
          <p:nvPr/>
        </p:nvSpPr>
        <p:spPr>
          <a:xfrm>
            <a:off x="7651688" y="0"/>
            <a:ext cx="4543926" cy="6858000"/>
          </a:xfrm>
          <a:prstGeom prst="rect">
            <a:avLst/>
          </a:prstGeom>
          <a:solidFill>
            <a:srgbClr val="424A18"/>
          </a:solidFill>
          <a:ln>
            <a:solidFill>
              <a:srgbClr val="424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C2566-42F3-45D3-A759-91E58EB1B8F3}"/>
              </a:ext>
            </a:extLst>
          </p:cNvPr>
          <p:cNvSpPr txBox="1"/>
          <p:nvPr/>
        </p:nvSpPr>
        <p:spPr>
          <a:xfrm>
            <a:off x="7943849" y="2358530"/>
            <a:ext cx="3959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6061 Aluminum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Single Piece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CNC Lathe &amp; CNC Mill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Final Iteration Coming Soon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7919387" y="996411"/>
            <a:ext cx="400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IMPELLER MACHINING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710627" y="6080737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</a:rPr>
              <a:t>PROGRESS ON DESIGN</a:t>
            </a:r>
          </a:p>
        </p:txBody>
      </p:sp>
    </p:spTree>
    <p:extLst>
      <p:ext uri="{BB962C8B-B14F-4D97-AF65-F5344CB8AC3E}">
        <p14:creationId xmlns:p14="http://schemas.microsoft.com/office/powerpoint/2010/main" val="586273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6F85-055F-4962-A54A-F5A97EA2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639" y="2140116"/>
            <a:ext cx="5923840" cy="1340921"/>
          </a:xfrm>
        </p:spPr>
        <p:txBody>
          <a:bodyPr>
            <a:noAutofit/>
          </a:bodyPr>
          <a:lstStyle/>
          <a:p>
            <a:pPr algn="l"/>
            <a:br>
              <a:rPr lang="en-US" sz="2400" dirty="0">
                <a:latin typeface="Roboto Medium" pitchFamily="2" charset="0"/>
                <a:ea typeface="Roboto Medium" pitchFamily="2" charset="0"/>
              </a:rPr>
            </a:b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992638" y="629167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PROGRESS ON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1183881" y="1615474"/>
            <a:ext cx="996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IPA Pump: Final Design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7AF23F4-5FCC-4E87-9F78-08053355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E9E93B-4CA3-430D-98B3-9D64D6F9B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85" y="2237727"/>
            <a:ext cx="2833979" cy="3776734"/>
          </a:xfrm>
          <a:prstGeom prst="rect">
            <a:avLst/>
          </a:prstGeom>
          <a:ln>
            <a:solidFill>
              <a:srgbClr val="363F0A"/>
            </a:solidFill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47BD0D-AB65-4578-9720-5A57C2EC6B3A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535254-B774-458C-92A3-ECEB6F813119}"/>
              </a:ext>
            </a:extLst>
          </p:cNvPr>
          <p:cNvSpPr/>
          <p:nvPr/>
        </p:nvSpPr>
        <p:spPr>
          <a:xfrm>
            <a:off x="7945989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C2DC20FE-CE04-4787-9DE2-70B4D8DC6ABB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0B7D3-E838-45A6-8688-9F57754DC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25" y="2041396"/>
            <a:ext cx="6774767" cy="4526672"/>
          </a:xfrm>
          <a:prstGeom prst="rect">
            <a:avLst/>
          </a:prstGeom>
          <a:ln>
            <a:solidFill>
              <a:srgbClr val="363F0A"/>
            </a:solidFill>
          </a:ln>
        </p:spPr>
      </p:pic>
    </p:spTree>
    <p:extLst>
      <p:ext uri="{BB962C8B-B14F-4D97-AF65-F5344CB8AC3E}">
        <p14:creationId xmlns:p14="http://schemas.microsoft.com/office/powerpoint/2010/main" val="84369106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BA9437-96CA-457D-9F3A-16F979412095}"/>
              </a:ext>
            </a:extLst>
          </p:cNvPr>
          <p:cNvSpPr/>
          <p:nvPr/>
        </p:nvSpPr>
        <p:spPr>
          <a:xfrm>
            <a:off x="7945989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8768A6-A758-4F16-80CA-8BF79E68600A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6F85-055F-4962-A54A-F5A97EA2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639" y="2140116"/>
            <a:ext cx="5923840" cy="1340921"/>
          </a:xfrm>
        </p:spPr>
        <p:txBody>
          <a:bodyPr>
            <a:noAutofit/>
          </a:bodyPr>
          <a:lstStyle/>
          <a:p>
            <a:pPr algn="l"/>
            <a:br>
              <a:rPr lang="en-US" sz="2400" dirty="0">
                <a:latin typeface="Roboto Medium" pitchFamily="2" charset="0"/>
                <a:ea typeface="Roboto Medium" pitchFamily="2" charset="0"/>
              </a:rPr>
            </a:b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992638" y="629167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PROGRESS ON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1183881" y="1615474"/>
            <a:ext cx="996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IPA Pump: Final Design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7AF23F4-5FCC-4E87-9F78-08053355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BDC17-AF47-4A09-ADDA-B70DAB981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19" y="2206720"/>
            <a:ext cx="5486875" cy="4000847"/>
          </a:xfrm>
          <a:prstGeom prst="rect">
            <a:avLst/>
          </a:prstGeom>
          <a:ln>
            <a:solidFill>
              <a:srgbClr val="363F0A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A2547C-F549-4DA7-8535-40DF52B35CA2}"/>
              </a:ext>
            </a:extLst>
          </p:cNvPr>
          <p:cNvCxnSpPr>
            <a:cxnSpLocks/>
          </p:cNvCxnSpPr>
          <p:nvPr/>
        </p:nvCxnSpPr>
        <p:spPr>
          <a:xfrm flipH="1">
            <a:off x="9109969" y="4262761"/>
            <a:ext cx="37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8D49C83-8872-4B45-8974-8C02933DB007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F79B10-3C65-490C-8169-4D3FB27C1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6690" r="48903" b="35623"/>
          <a:stretch/>
        </p:blipFill>
        <p:spPr>
          <a:xfrm>
            <a:off x="9206147" y="2157384"/>
            <a:ext cx="2570315" cy="3912330"/>
          </a:xfrm>
          <a:prstGeom prst="rect">
            <a:avLst/>
          </a:prstGeom>
          <a:ln>
            <a:solidFill>
              <a:srgbClr val="363F0A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154FED-2747-41FA-A1AB-756801342DC4}"/>
              </a:ext>
            </a:extLst>
          </p:cNvPr>
          <p:cNvCxnSpPr/>
          <p:nvPr/>
        </p:nvCxnSpPr>
        <p:spPr>
          <a:xfrm>
            <a:off x="9543498" y="4270159"/>
            <a:ext cx="399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428A80-3071-4DD9-888F-23248288B8EC}"/>
              </a:ext>
            </a:extLst>
          </p:cNvPr>
          <p:cNvSpPr txBox="1"/>
          <p:nvPr/>
        </p:nvSpPr>
        <p:spPr>
          <a:xfrm>
            <a:off x="8683658" y="4074851"/>
            <a:ext cx="8851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0.008in</a:t>
            </a:r>
            <a:endParaRPr lang="en-V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C8287-AB96-4B2B-B5B6-44ACF281D5D8}"/>
              </a:ext>
            </a:extLst>
          </p:cNvPr>
          <p:cNvSpPr txBox="1"/>
          <p:nvPr/>
        </p:nvSpPr>
        <p:spPr>
          <a:xfrm>
            <a:off x="574963" y="2227986"/>
            <a:ext cx="2444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Combined impeller shaft design required z-axis restriction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Axially split collar solves issue with simple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Safety measure to protect impeller face from impact in case of failure</a:t>
            </a:r>
          </a:p>
        </p:txBody>
      </p:sp>
    </p:spTree>
    <p:extLst>
      <p:ext uri="{BB962C8B-B14F-4D97-AF65-F5344CB8AC3E}">
        <p14:creationId xmlns:p14="http://schemas.microsoft.com/office/powerpoint/2010/main" val="6995683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F7FABBC-31DC-4728-9D0B-D212BB88A9EF}"/>
              </a:ext>
            </a:extLst>
          </p:cNvPr>
          <p:cNvSpPr/>
          <p:nvPr/>
        </p:nvSpPr>
        <p:spPr>
          <a:xfrm>
            <a:off x="7126744" y="1647876"/>
            <a:ext cx="5065256" cy="5244353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9DC803-7A97-45E2-B240-29450D385276}"/>
              </a:ext>
            </a:extLst>
          </p:cNvPr>
          <p:cNvSpPr/>
          <p:nvPr/>
        </p:nvSpPr>
        <p:spPr>
          <a:xfrm>
            <a:off x="7945989" y="2453986"/>
            <a:ext cx="4246011" cy="4404014"/>
          </a:xfrm>
          <a:custGeom>
            <a:avLst/>
            <a:gdLst>
              <a:gd name="connsiteX0" fmla="*/ 5329925 w 5354374"/>
              <a:gd name="connsiteY0" fmla="*/ 518323 h 5114772"/>
              <a:gd name="connsiteX1" fmla="*/ 498763 w 5354374"/>
              <a:gd name="connsiteY1" fmla="*/ 5114772 h 5114772"/>
              <a:gd name="connsiteX2" fmla="*/ 0 w 5354374"/>
              <a:gd name="connsiteY2" fmla="*/ 5109883 h 5114772"/>
              <a:gd name="connsiteX3" fmla="*/ 5354374 w 5354374"/>
              <a:gd name="connsiteY3" fmla="*/ 0 h 5114772"/>
              <a:gd name="connsiteX4" fmla="*/ 5329925 w 5354374"/>
              <a:gd name="connsiteY4" fmla="*/ 518323 h 511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374" h="5114772">
                <a:moveTo>
                  <a:pt x="5329925" y="518323"/>
                </a:moveTo>
                <a:lnTo>
                  <a:pt x="498763" y="5114772"/>
                </a:lnTo>
                <a:lnTo>
                  <a:pt x="0" y="5109883"/>
                </a:lnTo>
                <a:lnTo>
                  <a:pt x="5354374" y="0"/>
                </a:lnTo>
                <a:lnTo>
                  <a:pt x="5329925" y="518323"/>
                </a:lnTo>
                <a:close/>
              </a:path>
            </a:pathLst>
          </a:custGeom>
          <a:solidFill>
            <a:srgbClr val="6B7F1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AC3FFEE-BE79-4C1D-B802-BEA93DE63BDE}"/>
              </a:ext>
            </a:extLst>
          </p:cNvPr>
          <p:cNvSpPr/>
          <p:nvPr/>
        </p:nvSpPr>
        <p:spPr>
          <a:xfrm rot="16200000">
            <a:off x="8537352" y="3209465"/>
            <a:ext cx="3752953" cy="3556344"/>
          </a:xfrm>
          <a:prstGeom prst="rtTriangle">
            <a:avLst/>
          </a:prstGeom>
          <a:solidFill>
            <a:srgbClr val="363F0A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C6F85-055F-4962-A54A-F5A97EA2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639" y="2140116"/>
            <a:ext cx="5923840" cy="1340921"/>
          </a:xfrm>
        </p:spPr>
        <p:txBody>
          <a:bodyPr>
            <a:noAutofit/>
          </a:bodyPr>
          <a:lstStyle/>
          <a:p>
            <a:pPr algn="l"/>
            <a:br>
              <a:rPr lang="en-US" sz="2400" dirty="0">
                <a:latin typeface="Roboto Medium" pitchFamily="2" charset="0"/>
                <a:ea typeface="Roboto Medium" pitchFamily="2" charset="0"/>
              </a:rPr>
            </a:b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F06B4-164B-4A49-93B9-1E5F6D210C94}"/>
              </a:ext>
            </a:extLst>
          </p:cNvPr>
          <p:cNvSpPr/>
          <p:nvPr/>
        </p:nvSpPr>
        <p:spPr>
          <a:xfrm>
            <a:off x="0" y="0"/>
            <a:ext cx="7823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B971A-C1AA-46B9-B665-0F2A8642D039}"/>
              </a:ext>
            </a:extLst>
          </p:cNvPr>
          <p:cNvSpPr txBox="1"/>
          <p:nvPr/>
        </p:nvSpPr>
        <p:spPr>
          <a:xfrm>
            <a:off x="992638" y="629167"/>
            <a:ext cx="896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Black" pitchFamily="2" charset="0"/>
                <a:ea typeface="Roboto Black" pitchFamily="2" charset="0"/>
              </a:rPr>
              <a:t>PROGRESS ON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F024-4BE3-4738-8513-9C5929F88DF6}"/>
              </a:ext>
            </a:extLst>
          </p:cNvPr>
          <p:cNvSpPr txBox="1"/>
          <p:nvPr/>
        </p:nvSpPr>
        <p:spPr>
          <a:xfrm>
            <a:off x="1183881" y="1615474"/>
            <a:ext cx="996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IPA Pump: Final Design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7AF23F4-5FCC-4E87-9F78-08053355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32591" cy="685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wordArt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ELECTRIC FEED SYSTEM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7449336-0037-46D5-A07C-3DDD405F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667" y1="27236" x2="15667" y2="272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5" y="1461199"/>
            <a:ext cx="2455993" cy="2013914"/>
          </a:xfrm>
          <a:prstGeom prst="rect">
            <a:avLst/>
          </a:prstGeom>
          <a:noFill/>
          <a:ln>
            <a:solidFill>
              <a:srgbClr val="363F0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timken.com/wp-content/uploads/2017/07/454-Series-Tapered-Roller-Bearings-322x235.jpg">
            <a:extLst>
              <a:ext uri="{FF2B5EF4-FFF2-40B4-BE49-F238E27FC236}">
                <a16:creationId xmlns:a16="http://schemas.microsoft.com/office/drawing/2014/main" id="{3E203D1D-FF10-4415-B08A-18B87440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67" y="4203537"/>
            <a:ext cx="2445581" cy="1784819"/>
          </a:xfrm>
          <a:prstGeom prst="rect">
            <a:avLst/>
          </a:prstGeom>
          <a:noFill/>
          <a:ln>
            <a:solidFill>
              <a:srgbClr val="363F0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351A93-DA47-46C1-BBB4-4E2CF50DCDFD}"/>
              </a:ext>
            </a:extLst>
          </p:cNvPr>
          <p:cNvSpPr/>
          <p:nvPr/>
        </p:nvSpPr>
        <p:spPr>
          <a:xfrm>
            <a:off x="6903067" y="3510553"/>
            <a:ext cx="27622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Flowserve 0.5” ID Pac-Seal</a:t>
            </a:r>
            <a:endParaRPr lang="en-VI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267BA5-3A54-49F5-8370-303FDC4C3623}"/>
              </a:ext>
            </a:extLst>
          </p:cNvPr>
          <p:cNvSpPr/>
          <p:nvPr/>
        </p:nvSpPr>
        <p:spPr>
          <a:xfrm>
            <a:off x="6255368" y="6003558"/>
            <a:ext cx="320196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Timken Tapered Roller Bearing</a:t>
            </a:r>
            <a:endParaRPr lang="en-V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72E4B-A630-4CF6-B145-66D85E6A0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19" y="2333420"/>
            <a:ext cx="4633499" cy="4188332"/>
          </a:xfrm>
          <a:prstGeom prst="rect">
            <a:avLst/>
          </a:prstGeom>
          <a:ln>
            <a:solidFill>
              <a:srgbClr val="363F0A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CCE208-73BC-4285-9AED-4B32F2DE6DF8}"/>
              </a:ext>
            </a:extLst>
          </p:cNvPr>
          <p:cNvCxnSpPr/>
          <p:nvPr/>
        </p:nvCxnSpPr>
        <p:spPr>
          <a:xfrm flipH="1">
            <a:off x="3861885" y="2736355"/>
            <a:ext cx="3435659" cy="25428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DE41BA-856B-4535-BED2-B2E153662063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>
            <a:off x="3764231" y="5095947"/>
            <a:ext cx="3138836" cy="10564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4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624</Words>
  <Application>Microsoft Office PowerPoint</Application>
  <PresentationFormat>Widescreen</PresentationFormat>
  <Paragraphs>200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Roboto</vt:lpstr>
      <vt:lpstr>Roboto Black</vt:lpstr>
      <vt:lpstr>Roboto Medium</vt:lpstr>
      <vt:lpstr>Times New Roman</vt:lpstr>
      <vt:lpstr>Wingdings</vt:lpstr>
      <vt:lpstr>Office Theme</vt:lpstr>
      <vt:lpstr>PowerPoint Presentation</vt:lpstr>
      <vt:lpstr>AGENDA</vt:lpstr>
      <vt:lpstr>PSAS has requested an Electric Feed System to pump two liquid propellants into the engine of their upcoming Launch Vehicle 4 to participate in the Base11 space challenge. 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PSAS has requested an Electric Feed System to pump two liquid propellants into the engine of their upcoming Launch Vehicle 4.</dc:title>
  <dc:creator>Shayli Elrod</dc:creator>
  <cp:lastModifiedBy>Philip Wahl</cp:lastModifiedBy>
  <cp:revision>108</cp:revision>
  <dcterms:created xsi:type="dcterms:W3CDTF">2019-02-16T23:21:11Z</dcterms:created>
  <dcterms:modified xsi:type="dcterms:W3CDTF">2019-04-09T19:24:50Z</dcterms:modified>
</cp:coreProperties>
</file>